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4" r:id="rId1"/>
  </p:sldMasterIdLst>
  <p:notesMasterIdLst>
    <p:notesMasterId r:id="rId6"/>
  </p:notesMasterIdLst>
  <p:sldIdLst>
    <p:sldId id="282" r:id="rId2"/>
    <p:sldId id="283" r:id="rId3"/>
    <p:sldId id="280" r:id="rId4"/>
    <p:sldId id="281" r:id="rId5"/>
  </p:sldIdLst>
  <p:sldSz cx="12192000" cy="6858000"/>
  <p:notesSz cx="6797675" cy="9926638"/>
  <p:embeddedFontLst>
    <p:embeddedFont>
      <p:font typeface="Segoe UI Symbol" panose="020B0502040204020203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214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3148" autoAdjust="0"/>
  </p:normalViewPr>
  <p:slideViewPr>
    <p:cSldViewPr snapToGrid="0">
      <p:cViewPr varScale="1">
        <p:scale>
          <a:sx n="41" d="100"/>
          <a:sy n="41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1" y="-373690"/>
            <a:ext cx="12236595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7" y="752477"/>
            <a:ext cx="5080001" cy="5080001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0073681-8E87-4FDE-832C-A2C25DC38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D6AC1-7B5B-41F8-999F-6713A4B77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701C9D53-015C-4440-8BA2-4EF3B4A5FA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9FF517-68BD-4BB8-851F-116A967EE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7866065" y="1098098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1323976"/>
            <a:ext cx="6300107" cy="4524829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3" y="2134067"/>
            <a:ext cx="3441699" cy="3369583"/>
          </a:xfrm>
        </p:spPr>
        <p:txBody>
          <a:bodyPr>
            <a:normAutofit/>
          </a:bodyPr>
          <a:lstStyle>
            <a:lvl1pPr marL="228594" indent="-228594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70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6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 smtClean="0"/>
              <a:pPr marL="89518">
                <a:lnSpc>
                  <a:spcPts val="1551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1" y="-1397790"/>
            <a:ext cx="7778007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DBC98AA8-38F3-40A0-9E1D-DF0BD3923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0AE8C3-5439-40B3-AD18-3D40D51A4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A333A2A6-6C15-454C-A052-B0B533F07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23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04F6C70-087A-4B41-B128-B8929435D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AFB4EC6-C5BF-431D-BD44-21BF240F97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38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442913" y="1796869"/>
            <a:ext cx="11053763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700671" y="1690508"/>
            <a:ext cx="494135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1" y="2227542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id="{52EF1EAE-939C-47B5-9211-06C4B4E0D323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283CB-683F-41E5-9917-EBDA40601ECD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2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7235430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4971258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707086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442914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4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6" y="2057400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8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30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101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4" y="2728418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6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7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30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9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4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30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9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45AEB-D44B-49E5-99E2-E6AB9A24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8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6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6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6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6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6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14802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D5A0D-B460-4029-AF19-9BDF5E5F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15F281-B39A-43CB-A0A5-0CD464BB8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7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185" y="2004303"/>
            <a:ext cx="11308723" cy="214931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 Управления Росреестра по Иркутской области «регистрация за час»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62024" y="1323974"/>
            <a:ext cx="10525125" cy="4659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Управление Росреестра по Иркутской области проводит акцию </a:t>
            </a:r>
            <a:r>
              <a:rPr lang="ru-RU" dirty="0"/>
              <a:t>по </a:t>
            </a:r>
            <a:r>
              <a:rPr lang="ru-RU" dirty="0" smtClean="0"/>
              <a:t>вторникам (один раз в две недели) </a:t>
            </a:r>
            <a:r>
              <a:rPr lang="ru-RU" dirty="0"/>
              <a:t>с 8.00 до </a:t>
            </a:r>
            <a:r>
              <a:rPr lang="ru-RU" dirty="0" smtClean="0"/>
              <a:t>12.00, которая заключается в проведении по предварительной записи оперативного </a:t>
            </a:r>
            <a:r>
              <a:rPr lang="ru-RU" dirty="0"/>
              <a:t>приема документов на площадке аппарата Управления </a:t>
            </a:r>
            <a:r>
              <a:rPr lang="ru-RU" dirty="0" smtClean="0"/>
              <a:t>Росреестра по Иркутской области (</a:t>
            </a:r>
            <a:r>
              <a:rPr lang="ru-RU" dirty="0" err="1" smtClean="0"/>
              <a:t>г.Иркутск</a:t>
            </a:r>
            <a:r>
              <a:rPr lang="ru-RU" dirty="0"/>
              <a:t>, Академическая, 70) и </a:t>
            </a:r>
            <a:r>
              <a:rPr lang="ru-RU" dirty="0" smtClean="0"/>
              <a:t>осуществлении </a:t>
            </a:r>
            <a:r>
              <a:rPr lang="ru-RU" dirty="0"/>
              <a:t>учетно-регистрационных действий за 1 час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Акция распространяется на регистрацию ранее возникшего права (до 1998 года), в случае если в Единый государственный реестр недвижимости сведения о правообладателе объекта недвижимости не были внесены.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54" y="1462872"/>
            <a:ext cx="707197" cy="54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4" y="1462872"/>
            <a:ext cx="597460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453" y="5180796"/>
            <a:ext cx="548688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52" y="5089348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Акция проводится в отношении таких объектов недвижимости, как: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Квартиры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Жилые дома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Садовые дома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Бани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Хозяйственные постройки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Земельные участки</a:t>
            </a:r>
          </a:p>
          <a:p>
            <a:pPr marL="457200" indent="-457200">
              <a:buFontTx/>
              <a:buChar char="-"/>
            </a:pPr>
            <a:endParaRPr lang="ru-RU" sz="7200" dirty="0"/>
          </a:p>
          <a:p>
            <a:endParaRPr lang="ru-RU" dirty="0" smtClean="0"/>
          </a:p>
          <a:p>
            <a:pPr algn="just"/>
            <a:r>
              <a:rPr lang="ru-RU" sz="6400" dirty="0"/>
              <a:t>Права на указанные объекты недвижимости должны возникнуть </a:t>
            </a:r>
            <a:r>
              <a:rPr lang="ru-RU" sz="6400" b="1" dirty="0"/>
              <a:t>до 1998 года. </a:t>
            </a:r>
          </a:p>
          <a:p>
            <a:pPr algn="just"/>
            <a:r>
              <a:rPr lang="ru-RU" sz="6400" dirty="0" smtClean="0"/>
              <a:t>В </a:t>
            </a:r>
            <a:r>
              <a:rPr lang="ru-RU" sz="6400" dirty="0"/>
              <a:t>Едином государственном реестре недвижимости сведения о правообладателях таких объектов недвижимости отсутствуют или являются </a:t>
            </a:r>
            <a:r>
              <a:rPr lang="ru-RU" sz="6400" dirty="0" smtClean="0"/>
              <a:t>неполными, о чем можно узнать, заказав выписку из Единого государственного реестра недвижимости или проверив сведения в сервисе «Справочная информация по объектам недвижимости в режиме </a:t>
            </a:r>
            <a:r>
              <a:rPr lang="en-US" sz="6400" dirty="0" smtClean="0"/>
              <a:t>Online</a:t>
            </a:r>
            <a:r>
              <a:rPr lang="ru-RU" sz="6400" dirty="0" smtClean="0"/>
              <a:t>».</a:t>
            </a:r>
            <a:endParaRPr lang="ru-RU" sz="6400" dirty="0"/>
          </a:p>
          <a:p>
            <a:endParaRPr lang="ru-RU" sz="6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145" y="1028390"/>
            <a:ext cx="658425" cy="579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4" y="1031442"/>
            <a:ext cx="951058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617" y="5367282"/>
            <a:ext cx="548688" cy="548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72" y="5424968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71551" y="1290108"/>
            <a:ext cx="10525125" cy="4895851"/>
          </a:xfrm>
        </p:spPr>
        <p:txBody>
          <a:bodyPr/>
          <a:lstStyle/>
          <a:p>
            <a:pPr algn="just"/>
            <a:r>
              <a:rPr lang="ru-RU" dirty="0" smtClean="0"/>
              <a:t>Для участия в акции необходимо наличие при себе паспорта и правоустанавливающего документа на объект недвижимости, который мог выдаваться, например, в БТИ или у нотариуса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случае утери такого документа, необходимо признать право собственности в судебном порядке и представить соответствующий судебный акт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Услуга является бесплатной, то есть государственная пошлина за регистрацию ранее возникшего права не уплачивается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Чтобы зарегистрировать право собственности на </a:t>
            </a:r>
            <a:r>
              <a:rPr lang="ru-RU" dirty="0" smtClean="0"/>
              <a:t>основании вышеуказанных документов, </a:t>
            </a:r>
            <a:r>
              <a:rPr lang="ru-RU" dirty="0"/>
              <a:t>необходима предварительная запись по телефону в г. Иркутске: </a:t>
            </a:r>
            <a:r>
              <a:rPr lang="ru-RU" dirty="0" smtClean="0"/>
              <a:t>450-171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39" y="1897291"/>
            <a:ext cx="591363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99" y="3162014"/>
            <a:ext cx="524301" cy="688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7" y="4377808"/>
            <a:ext cx="512108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898" y="5637271"/>
            <a:ext cx="69500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079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СЛАЙД_статистика и ЦМ</Template>
  <TotalTime>2015</TotalTime>
  <Words>243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Segoe UI Symbol</vt:lpstr>
      <vt:lpstr>Wingdings</vt:lpstr>
      <vt:lpstr>Calibri</vt:lpstr>
      <vt:lpstr>Шаблон</vt:lpstr>
      <vt:lpstr>  Акция Управления Росреестра по Иркутской области «регистрация за час»</vt:lpstr>
      <vt:lpstr>Суть акции</vt:lpstr>
      <vt:lpstr>Условия акции</vt:lpstr>
      <vt:lpstr>Условия акции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Специалист</cp:lastModifiedBy>
  <cp:revision>194</cp:revision>
  <cp:lastPrinted>2022-08-16T03:54:52Z</cp:lastPrinted>
  <dcterms:created xsi:type="dcterms:W3CDTF">2022-02-04T13:37:44Z</dcterms:created>
  <dcterms:modified xsi:type="dcterms:W3CDTF">2022-09-15T04:57:26Z</dcterms:modified>
</cp:coreProperties>
</file>